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64"/>
  </p:notesMasterIdLst>
  <p:sldIdLst>
    <p:sldId id="256" r:id="rId4"/>
    <p:sldId id="257" r:id="rId5"/>
    <p:sldId id="258" r:id="rId6"/>
    <p:sldId id="260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5" r:id="rId32"/>
    <p:sldId id="286" r:id="rId33"/>
    <p:sldId id="284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14" r:id="rId56"/>
    <p:sldId id="309" r:id="rId57"/>
    <p:sldId id="310" r:id="rId58"/>
    <p:sldId id="311" r:id="rId59"/>
    <p:sldId id="312" r:id="rId60"/>
    <p:sldId id="313" r:id="rId61"/>
    <p:sldId id="315" r:id="rId62"/>
    <p:sldId id="316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arte 3 – Refatorando em direção a uma visão mais profunda" id="{E0B18AEA-1B4C-4C47-93AD-D61CA3086B7B}">
          <p14:sldIdLst>
            <p14:sldId id="256"/>
            <p14:sldId id="257"/>
            <p14:sldId id="258"/>
            <p14:sldId id="260"/>
            <p14:sldId id="259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  <p14:sldId id="286"/>
            <p14:sldId id="284"/>
          </p14:sldIdLst>
        </p14:section>
        <p14:section name="Capitulo 8 - Oportunidade de Avanço" id="{D0C222EC-DAB4-4DD9-84AE-981A298FFB6B}">
          <p14:sldIdLst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</p14:sldIdLst>
        </p14:section>
        <p14:section name="Capitulo 9 - Tornando explícitos conceitos impícitos" id="{DD5C5B5C-F0F1-42F2-890D-EA242459ACC9}">
          <p14:sldIdLst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14"/>
            <p14:sldId id="309"/>
            <p14:sldId id="310"/>
            <p14:sldId id="311"/>
            <p14:sldId id="312"/>
            <p14:sldId id="313"/>
            <p14:sldId id="315"/>
            <p14:sldId id="31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3179" autoAdjust="0"/>
  </p:normalViewPr>
  <p:slideViewPr>
    <p:cSldViewPr snapToGrid="0">
      <p:cViewPr varScale="1">
        <p:scale>
          <a:sx n="105" d="100"/>
          <a:sy n="105" d="100"/>
        </p:scale>
        <p:origin x="7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viewProps" Target="viewProps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notesMaster" Target="notesMasters/notesMaster1.xml"/><Relationship Id="rId69" Type="http://schemas.microsoft.com/office/2016/11/relationships/changesInfo" Target="changesInfos/changesInfo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Osorio" userId="b22ccd0c-341a-4e9c-9a8f-b8e83b926d27" providerId="ADAL" clId="{030B19BB-3DD8-4A38-95C9-0E0E0CF5E6CD}"/>
    <pc:docChg chg="undo redo custSel addSld modSld modSection">
      <pc:chgData name="Victor Osorio" userId="b22ccd0c-341a-4e9c-9a8f-b8e83b926d27" providerId="ADAL" clId="{030B19BB-3DD8-4A38-95C9-0E0E0CF5E6CD}" dt="2024-11-27T19:44:10.016" v="718" actId="20577"/>
      <pc:docMkLst>
        <pc:docMk/>
      </pc:docMkLst>
      <pc:sldChg chg="addSp delSp modSp new mod modClrScheme chgLayout">
        <pc:chgData name="Victor Osorio" userId="b22ccd0c-341a-4e9c-9a8f-b8e83b926d27" providerId="ADAL" clId="{030B19BB-3DD8-4A38-95C9-0E0E0CF5E6CD}" dt="2024-11-27T19:02:12.448" v="223" actId="20577"/>
        <pc:sldMkLst>
          <pc:docMk/>
          <pc:sldMk cId="2624860459" sldId="305"/>
        </pc:sldMkLst>
        <pc:spChg chg="del mod ord">
          <ac:chgData name="Victor Osorio" userId="b22ccd0c-341a-4e9c-9a8f-b8e83b926d27" providerId="ADAL" clId="{030B19BB-3DD8-4A38-95C9-0E0E0CF5E6CD}" dt="2024-11-27T19:01:12.116" v="1" actId="700"/>
          <ac:spMkLst>
            <pc:docMk/>
            <pc:sldMk cId="2624860459" sldId="305"/>
            <ac:spMk id="2" creationId="{F59CB741-5DCB-5D21-DDD3-B3D8B99B33AB}"/>
          </ac:spMkLst>
        </pc:spChg>
        <pc:spChg chg="add mod ord">
          <ac:chgData name="Victor Osorio" userId="b22ccd0c-341a-4e9c-9a8f-b8e83b926d27" providerId="ADAL" clId="{030B19BB-3DD8-4A38-95C9-0E0E0CF5E6CD}" dt="2024-11-27T19:01:26.796" v="46" actId="20577"/>
          <ac:spMkLst>
            <pc:docMk/>
            <pc:sldMk cId="2624860459" sldId="305"/>
            <ac:spMk id="3" creationId="{AA589E02-A6E9-83DD-79CF-D96C793CB416}"/>
          </ac:spMkLst>
        </pc:spChg>
        <pc:spChg chg="add mod ord">
          <ac:chgData name="Victor Osorio" userId="b22ccd0c-341a-4e9c-9a8f-b8e83b926d27" providerId="ADAL" clId="{030B19BB-3DD8-4A38-95C9-0E0E0CF5E6CD}" dt="2024-11-27T19:02:12.448" v="223" actId="20577"/>
          <ac:spMkLst>
            <pc:docMk/>
            <pc:sldMk cId="2624860459" sldId="305"/>
            <ac:spMk id="4" creationId="{E5B27540-5B97-9946-00DD-B1A78655F0CC}"/>
          </ac:spMkLst>
        </pc:spChg>
      </pc:sldChg>
      <pc:sldChg chg="addSp delSp modSp new mod modClrScheme chgLayout">
        <pc:chgData name="Victor Osorio" userId="b22ccd0c-341a-4e9c-9a8f-b8e83b926d27" providerId="ADAL" clId="{030B19BB-3DD8-4A38-95C9-0E0E0CF5E6CD}" dt="2024-11-27T19:03:47.732" v="415" actId="20577"/>
        <pc:sldMkLst>
          <pc:docMk/>
          <pc:sldMk cId="4176632810" sldId="306"/>
        </pc:sldMkLst>
        <pc:spChg chg="del mod ord">
          <ac:chgData name="Victor Osorio" userId="b22ccd0c-341a-4e9c-9a8f-b8e83b926d27" providerId="ADAL" clId="{030B19BB-3DD8-4A38-95C9-0E0E0CF5E6CD}" dt="2024-11-27T19:02:31.284" v="225" actId="700"/>
          <ac:spMkLst>
            <pc:docMk/>
            <pc:sldMk cId="4176632810" sldId="306"/>
            <ac:spMk id="2" creationId="{9B8B2F1E-E5AD-B440-3EAB-22DA7246DD4B}"/>
          </ac:spMkLst>
        </pc:spChg>
        <pc:spChg chg="del">
          <ac:chgData name="Victor Osorio" userId="b22ccd0c-341a-4e9c-9a8f-b8e83b926d27" providerId="ADAL" clId="{030B19BB-3DD8-4A38-95C9-0E0E0CF5E6CD}" dt="2024-11-27T19:02:31.284" v="225" actId="700"/>
          <ac:spMkLst>
            <pc:docMk/>
            <pc:sldMk cId="4176632810" sldId="306"/>
            <ac:spMk id="3" creationId="{EA4BD0F7-FA86-E225-38CC-B57ACA5161F3}"/>
          </ac:spMkLst>
        </pc:spChg>
        <pc:spChg chg="add mod ord">
          <ac:chgData name="Victor Osorio" userId="b22ccd0c-341a-4e9c-9a8f-b8e83b926d27" providerId="ADAL" clId="{030B19BB-3DD8-4A38-95C9-0E0E0CF5E6CD}" dt="2024-11-27T19:03:47.732" v="415" actId="20577"/>
          <ac:spMkLst>
            <pc:docMk/>
            <pc:sldMk cId="4176632810" sldId="306"/>
            <ac:spMk id="4" creationId="{23110CB6-0084-2947-FA3E-CBDECC585354}"/>
          </ac:spMkLst>
        </pc:spChg>
      </pc:sldChg>
      <pc:sldChg chg="addSp delSp modSp new mod modClrScheme chgLayout">
        <pc:chgData name="Victor Osorio" userId="b22ccd0c-341a-4e9c-9a8f-b8e83b926d27" providerId="ADAL" clId="{030B19BB-3DD8-4A38-95C9-0E0E0CF5E6CD}" dt="2024-11-27T19:04:31.561" v="475" actId="20577"/>
        <pc:sldMkLst>
          <pc:docMk/>
          <pc:sldMk cId="998275061" sldId="307"/>
        </pc:sldMkLst>
        <pc:spChg chg="del mod ord">
          <ac:chgData name="Victor Osorio" userId="b22ccd0c-341a-4e9c-9a8f-b8e83b926d27" providerId="ADAL" clId="{030B19BB-3DD8-4A38-95C9-0E0E0CF5E6CD}" dt="2024-11-27T19:04:10.488" v="417" actId="700"/>
          <ac:spMkLst>
            <pc:docMk/>
            <pc:sldMk cId="998275061" sldId="307"/>
            <ac:spMk id="2" creationId="{444FDC9B-0893-A6EE-C21D-CFEE6FFEA49A}"/>
          </ac:spMkLst>
        </pc:spChg>
        <pc:spChg chg="add mod ord">
          <ac:chgData name="Victor Osorio" userId="b22ccd0c-341a-4e9c-9a8f-b8e83b926d27" providerId="ADAL" clId="{030B19BB-3DD8-4A38-95C9-0E0E0CF5E6CD}" dt="2024-11-27T19:04:20.165" v="418"/>
          <ac:spMkLst>
            <pc:docMk/>
            <pc:sldMk cId="998275061" sldId="307"/>
            <ac:spMk id="3" creationId="{BB0FC737-8AE0-F877-B7D1-43F84474B729}"/>
          </ac:spMkLst>
        </pc:spChg>
        <pc:spChg chg="add mod ord">
          <ac:chgData name="Victor Osorio" userId="b22ccd0c-341a-4e9c-9a8f-b8e83b926d27" providerId="ADAL" clId="{030B19BB-3DD8-4A38-95C9-0E0E0CF5E6CD}" dt="2024-11-27T19:04:31.561" v="475" actId="20577"/>
          <ac:spMkLst>
            <pc:docMk/>
            <pc:sldMk cId="998275061" sldId="307"/>
            <ac:spMk id="4" creationId="{FEC1D9FF-CDF8-1AC1-A2E3-970BED15D713}"/>
          </ac:spMkLst>
        </pc:spChg>
      </pc:sldChg>
      <pc:sldChg chg="modSp new mod">
        <pc:chgData name="Victor Osorio" userId="b22ccd0c-341a-4e9c-9a8f-b8e83b926d27" providerId="ADAL" clId="{030B19BB-3DD8-4A38-95C9-0E0E0CF5E6CD}" dt="2024-11-27T19:06:26.686" v="672" actId="20577"/>
        <pc:sldMkLst>
          <pc:docMk/>
          <pc:sldMk cId="2677978838" sldId="308"/>
        </pc:sldMkLst>
        <pc:spChg chg="mod">
          <ac:chgData name="Victor Osorio" userId="b22ccd0c-341a-4e9c-9a8f-b8e83b926d27" providerId="ADAL" clId="{030B19BB-3DD8-4A38-95C9-0E0E0CF5E6CD}" dt="2024-11-27T19:05:26.723" v="493" actId="20577"/>
          <ac:spMkLst>
            <pc:docMk/>
            <pc:sldMk cId="2677978838" sldId="308"/>
            <ac:spMk id="2" creationId="{F467CFD3-0234-DCBC-2C02-8916CE80803B}"/>
          </ac:spMkLst>
        </pc:spChg>
        <pc:spChg chg="mod">
          <ac:chgData name="Victor Osorio" userId="b22ccd0c-341a-4e9c-9a8f-b8e83b926d27" providerId="ADAL" clId="{030B19BB-3DD8-4A38-95C9-0E0E0CF5E6CD}" dt="2024-11-27T19:06:26.686" v="672" actId="20577"/>
          <ac:spMkLst>
            <pc:docMk/>
            <pc:sldMk cId="2677978838" sldId="308"/>
            <ac:spMk id="3" creationId="{695BEEEA-8EDE-3399-BBE5-FC59FCB3BF62}"/>
          </ac:spMkLst>
        </pc:spChg>
      </pc:sldChg>
      <pc:sldChg chg="modSp new mod">
        <pc:chgData name="Victor Osorio" userId="b22ccd0c-341a-4e9c-9a8f-b8e83b926d27" providerId="ADAL" clId="{030B19BB-3DD8-4A38-95C9-0E0E0CF5E6CD}" dt="2024-11-27T19:44:10.016" v="718" actId="20577"/>
        <pc:sldMkLst>
          <pc:docMk/>
          <pc:sldMk cId="1520512038" sldId="309"/>
        </pc:sldMkLst>
        <pc:spChg chg="mod">
          <ac:chgData name="Victor Osorio" userId="b22ccd0c-341a-4e9c-9a8f-b8e83b926d27" providerId="ADAL" clId="{030B19BB-3DD8-4A38-95C9-0E0E0CF5E6CD}" dt="2024-11-27T19:43:46.254" v="697" actId="20577"/>
          <ac:spMkLst>
            <pc:docMk/>
            <pc:sldMk cId="1520512038" sldId="309"/>
            <ac:spMk id="2" creationId="{7C087405-578C-96F0-ECC3-76AD0C92A733}"/>
          </ac:spMkLst>
        </pc:spChg>
        <pc:spChg chg="mod">
          <ac:chgData name="Victor Osorio" userId="b22ccd0c-341a-4e9c-9a8f-b8e83b926d27" providerId="ADAL" clId="{030B19BB-3DD8-4A38-95C9-0E0E0CF5E6CD}" dt="2024-11-27T19:44:10.016" v="718" actId="20577"/>
          <ac:spMkLst>
            <pc:docMk/>
            <pc:sldMk cId="1520512038" sldId="309"/>
            <ac:spMk id="3" creationId="{0CE4071B-BA2A-F4FA-D9BD-54027925F82F}"/>
          </ac:spMkLst>
        </pc:spChg>
      </pc:sldChg>
    </pc:docChg>
  </pc:docChgLst>
</pc:chgInfo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47513-1FE5-4A89-A499-72896EDFC602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A7145-453E-4B50-B1F0-1AE19D8189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9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https://excalidraw.com/#json=fFNUAh8Jy7TQ1POOkZGMu,2yOZCH-FjfmtWY40IqnG9Q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008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https://excalidraw.com/#json=2PRZS1KQoIDDb1JABJXMb,S9bxle8QuFpjc8Mn72ipSw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322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https://excalidraw.com/#json=Hwpjjct_3qIUprZcsnzsp,M0SApY_gQS9ZO8q3VN_Y1w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A7145-453E-4B50-B1F0-1AE19D818998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359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4EB97-06CC-08E2-3449-9E33B2205F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AFAC20-9B02-2C2C-A6B1-7BC098FCF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5DA-52D2-9193-5CB1-B26F8F3A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73670-EE66-800F-AB44-9E3B1843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3508F-4A32-4C79-349E-0ACDB79D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72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8578-EDF8-95CA-24A0-A0F3B72C9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37FE1-255B-15CB-4DCE-23F94FE2B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E6E87-9FA8-9AE8-1C41-BDF256C6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C5F2-2174-62E7-2BAD-C1F848860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97C6D-5792-5AF1-88CC-367C2C02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9D628-CDD9-0F19-19AD-BC686C4F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313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2730-A3B0-22FD-456D-05A19602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2DF52-2003-FCA2-4E6B-261626ED2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A1A26-B2A5-6AC7-42A1-6E5BECC8B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EEE3-C9B4-BCB7-D861-30DC11EB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43CD0-7DA8-C8E9-2F1E-F0C54F4CA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209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474DFE-CCF5-A6BC-2D18-C14804E2F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D0D49-8246-4AF6-39C5-AF9461245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CCAEC-2454-2B97-2754-F05D37003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C813C-5C95-3169-8C41-A5657603F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32F89-051F-B963-82D7-1A3E75F9E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479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4EB97-06CC-08E2-3449-9E33B2205F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AFAC20-9B02-2C2C-A6B1-7BC098FCF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5DA-52D2-9193-5CB1-B26F8F3A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73670-EE66-800F-AB44-9E3B1843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3508F-4A32-4C79-349E-0ACDB79D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807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F58D-CE64-D109-5DAA-41A84EE32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57DDA-8781-9A7E-F199-0917B577D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B2586-20A8-ED45-D38F-97EC9E97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F89CF-9687-B777-585A-96337D3C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86EDA-67DE-D81D-0CD7-B00AABC0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0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10761-174D-EDBE-B663-E96964F1A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CA480-39CE-EEDA-6B23-87093E062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9AFE6-C983-7F38-977A-15E8A045B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66FC4-641E-E489-A729-AFF0995D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29C4-8087-6BEB-1C93-740A65F1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523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07466-1626-A448-C0AF-B1D84A74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BC88-AF87-9D4D-715D-88FDD8E865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36A0-1949-F464-1526-57578CC1D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173E3-07FD-B370-417F-BC57E0F31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6E813-D902-9615-336E-8A8DF997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30301-F10F-0086-E62C-AB6E0319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1815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14A7E-0B87-9718-23C0-8CAB68EB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063A2-8DA6-1EA9-56EE-AB5AB9F34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535D96-E184-CADB-DB43-70215E2237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1C65C-A08D-D6EF-3058-5B782377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BBA5E-59D3-B529-0196-B9955643E7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6762EF-BC73-9246-3FE5-29816355A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948E13-BADC-EB75-4281-27A7B323F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538C8-F21C-6083-FD6E-E9F5F7631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5357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B55C-1CD5-CB60-4CBD-3F9A828F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AC0B3-CD1A-DBD8-E238-280DBC31D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A62F8F-9204-09FF-FF22-C9FA50581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4E9E4-2ECC-A769-F389-754F1EE1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213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21700-96B8-C971-0BA3-A36CD67FE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5475"/>
            <a:ext cx="10515600" cy="3067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8C816-DAEF-D8DE-E009-C970493C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pPr/>
              <a:t>11/27/2024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96620-2CA7-9A30-8704-10C2363D4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6622EB-D1B8-9A9C-BC3C-9FE9FDE0D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02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F58D-CE64-D109-5DAA-41A84EE32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57DDA-8781-9A7E-F199-0917B577D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B2586-20A8-ED45-D38F-97EC9E97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F89CF-9687-B777-585A-96337D3C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86EDA-67DE-D81D-0CD7-B00AABC0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486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824D7-1281-F0F5-2A57-E14E846A7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216DFF-54E2-1935-55BB-554715E9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9BE67-CD8F-62B3-563D-FDBC6B3D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8861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00B84-6A69-B239-FEE4-B47A4769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B0C4C-35CB-1D3B-24A4-A31A685F5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E923EA-BDAB-C464-E585-7B2AC3283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9B16F-7537-A322-1CA5-9A68E5454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00D6-30D9-A6DF-6250-37997A59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24746-6BA2-8D58-9730-8971EB94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3571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8578-EDF8-95CA-24A0-A0F3B72C9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37FE1-255B-15CB-4DCE-23F94FE2B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E6E87-9FA8-9AE8-1C41-BDF256C6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C5F2-2174-62E7-2BAD-C1F848860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97C6D-5792-5AF1-88CC-367C2C02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9D628-CDD9-0F19-19AD-BC686C4F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6940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2730-A3B0-22FD-456D-05A19602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2DF52-2003-FCA2-4E6B-261626ED2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A1A26-B2A5-6AC7-42A1-6E5BECC8B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EEE3-C9B4-BCB7-D861-30DC11EB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43CD0-7DA8-C8E9-2F1E-F0C54F4CA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2458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474DFE-CCF5-A6BC-2D18-C14804E2F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D0D49-8246-4AF6-39C5-AF9461245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CCAEC-2454-2B97-2754-F05D37003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C813C-5C95-3169-8C41-A5657603F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32F89-051F-B963-82D7-1A3E75F9E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4906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4EB97-06CC-08E2-3449-9E33B2205F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AFAC20-9B02-2C2C-A6B1-7BC098FCF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5DA-52D2-9193-5CB1-B26F8F3A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73670-EE66-800F-AB44-9E3B1843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3508F-4A32-4C79-349E-0ACDB79D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1041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F58D-CE64-D109-5DAA-41A84EE32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57DDA-8781-9A7E-F199-0917B577D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B2586-20A8-ED45-D38F-97EC9E97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F89CF-9687-B777-585A-96337D3C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86EDA-67DE-D81D-0CD7-B00AABC0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7856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10761-174D-EDBE-B663-E96964F1A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CA480-39CE-EEDA-6B23-87093E062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9AFE6-C983-7F38-977A-15E8A045B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66FC4-641E-E489-A729-AFF0995D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29C4-8087-6BEB-1C93-740A65F1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2382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07466-1626-A448-C0AF-B1D84A74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BC88-AF87-9D4D-715D-88FDD8E865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36A0-1949-F464-1526-57578CC1D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173E3-07FD-B370-417F-BC57E0F31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6E813-D902-9615-336E-8A8DF997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30301-F10F-0086-E62C-AB6E0319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9278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14A7E-0B87-9718-23C0-8CAB68EB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063A2-8DA6-1EA9-56EE-AB5AB9F34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535D96-E184-CADB-DB43-70215E2237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1C65C-A08D-D6EF-3058-5B782377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BBA5E-59D3-B529-0196-B9955643E7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6762EF-BC73-9246-3FE5-29816355A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948E13-BADC-EB75-4281-27A7B323F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538C8-F21C-6083-FD6E-E9F5F7631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30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10761-174D-EDBE-B663-E96964F1A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CA480-39CE-EEDA-6B23-87093E062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9AFE6-C983-7F38-977A-15E8A045B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66FC4-641E-E489-A729-AFF0995D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29C4-8087-6BEB-1C93-740A65F1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5935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B55C-1CD5-CB60-4CBD-3F9A828F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AC0B3-CD1A-DBD8-E238-280DBC31D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A62F8F-9204-09FF-FF22-C9FA50581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4E9E4-2ECC-A769-F389-754F1EE1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7243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21700-96B8-C971-0BA3-A36CD67FE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5475"/>
            <a:ext cx="10515600" cy="3067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8C816-DAEF-D8DE-E009-C970493C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pPr/>
              <a:t>11/27/2024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96620-2CA7-9A30-8704-10C2363D4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6622EB-D1B8-9A9C-BC3C-9FE9FDE0D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4892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824D7-1281-F0F5-2A57-E14E846A7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216DFF-54E2-1935-55BB-554715E9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9BE67-CD8F-62B3-563D-FDBC6B3D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9534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00B84-6A69-B239-FEE4-B47A4769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B0C4C-35CB-1D3B-24A4-A31A685F5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E923EA-BDAB-C464-E585-7B2AC3283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9B16F-7537-A322-1CA5-9A68E5454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00D6-30D9-A6DF-6250-37997A59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24746-6BA2-8D58-9730-8971EB94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37486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8578-EDF8-95CA-24A0-A0F3B72C9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37FE1-255B-15CB-4DCE-23F94FE2B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E6E87-9FA8-9AE8-1C41-BDF256C6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C5F2-2174-62E7-2BAD-C1F848860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97C6D-5792-5AF1-88CC-367C2C02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9D628-CDD9-0F19-19AD-BC686C4F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93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2730-A3B0-22FD-456D-05A19602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2DF52-2003-FCA2-4E6B-261626ED2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A1A26-B2A5-6AC7-42A1-6E5BECC8B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EEE3-C9B4-BCB7-D861-30DC11EB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43CD0-7DA8-C8E9-2F1E-F0C54F4CA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9115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474DFE-CCF5-A6BC-2D18-C14804E2F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D0D49-8246-4AF6-39C5-AF9461245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CCAEC-2454-2B97-2754-F05D37003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C813C-5C95-3169-8C41-A5657603F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32F89-051F-B963-82D7-1A3E75F9E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639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07466-1626-A448-C0AF-B1D84A74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BC88-AF87-9D4D-715D-88FDD8E865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BB36A0-1949-F464-1526-57578CC1D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173E3-07FD-B370-417F-BC57E0F31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6E813-D902-9615-336E-8A8DF997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30301-F10F-0086-E62C-AB6E0319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40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14A7E-0B87-9718-23C0-8CAB68EB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063A2-8DA6-1EA9-56EE-AB5AB9F34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535D96-E184-CADB-DB43-70215E2237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1C65C-A08D-D6EF-3058-5B782377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BBA5E-59D3-B529-0196-B9955643E7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6762EF-BC73-9246-3FE5-29816355A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948E13-BADC-EB75-4281-27A7B323F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538C8-F21C-6083-FD6E-E9F5F7631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803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B55C-1CD5-CB60-4CBD-3F9A828F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AC0B3-CD1A-DBD8-E238-280DBC31D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A62F8F-9204-09FF-FF22-C9FA50581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4E9E4-2ECC-A769-F389-754F1EE1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913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21700-96B8-C971-0BA3-A36CD67FE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5475"/>
            <a:ext cx="10515600" cy="3067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8C816-DAEF-D8DE-E009-C970493C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pPr/>
              <a:t>11/27/2024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96620-2CA7-9A30-8704-10C2363D4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6622EB-D1B8-9A9C-BC3C-9FE9FDE0D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64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824D7-1281-F0F5-2A57-E14E846A7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216DFF-54E2-1935-55BB-554715E9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9BE67-CD8F-62B3-563D-FDBC6B3D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768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00B84-6A69-B239-FEE4-B47A4769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B0C4C-35CB-1D3B-24A4-A31A685F5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E923EA-BDAB-C464-E585-7B2AC3283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9B16F-7537-A322-1CA5-9A68E5454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8DEC7-5936-4053-88EF-EA6FA85EBBE4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000D6-30D9-A6DF-6250-37997A59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24746-6BA2-8D58-9730-8971EB94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DF6AB-4971-452E-B79C-FFA3320B3F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81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commons.wikimedia.org/wiki/File:Kandinsky_-_Jaune_Rouge_Bleu.jp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hyperlink" Target="https://www.pexels.com/pt-br/foto/pintura-abstrata-em-laranja-e-azul-1532704/" TargetMode="Externa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hyperlink" Target="https://www.pexels.com/pt-br/foto/abstrair-abstrato-acrilico-aquarela-1252207/" TargetMode="Externa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80000"/>
            <a:lum/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649E7-C22E-0913-1EBF-A116FC79B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D943F-970A-B74B-B7CC-B1FB7AF41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3FE07-19DE-38DB-D394-38D3E1F79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4C98DEC7-5936-4053-88EF-EA6FA85EBBE4}" type="datetimeFigureOut">
              <a:rPr lang="en-US" smtClean="0"/>
              <a:pPr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AE1F0-6799-8100-6C34-9448CD3C7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00C75-6897-D950-4701-262F9FA63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5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8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alphaModFix amt="60000"/>
            <a:lum/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649E7-C22E-0913-1EBF-A116FC79B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D943F-970A-B74B-B7CC-B1FB7AF41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3FE07-19DE-38DB-D394-38D3E1F79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4C98DEC7-5936-4053-88EF-EA6FA85EBBE4}" type="datetimeFigureOut">
              <a:rPr lang="en-US" smtClean="0"/>
              <a:pPr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AE1F0-6799-8100-6C34-9448CD3C7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00C75-6897-D950-4701-262F9FA63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661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85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alphaModFix amt="80000"/>
            <a:lum/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649E7-C22E-0913-1EBF-A116FC79B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D943F-970A-B74B-B7CC-B1FB7AF41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3FE07-19DE-38DB-D394-38D3E1F79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4C98DEC7-5936-4053-88EF-EA6FA85EBBE4}" type="datetimeFigureOut">
              <a:rPr lang="en-US" smtClean="0"/>
              <a:pPr/>
              <a:t>11/27/2024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AE1F0-6799-8100-6C34-9448CD3C7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00C75-6897-D950-4701-262F9FA63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 w="3175">
                  <a:solidFill>
                    <a:schemeClr val="tx1">
                      <a:lumMod val="50000"/>
                      <a:lumOff val="50000"/>
                      <a:alpha val="83000"/>
                    </a:schemeClr>
                  </a:solidFill>
                </a:ln>
                <a:solidFill>
                  <a:srgbClr val="002060"/>
                </a:solidFill>
              </a:defRPr>
            </a:lvl1pPr>
          </a:lstStyle>
          <a:p>
            <a:fld id="{144DF6AB-4971-452E-B79C-FFA3320B3F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281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86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 w="3175">
            <a:solidFill>
              <a:schemeClr val="tx1">
                <a:lumMod val="50000"/>
                <a:lumOff val="50000"/>
                <a:alpha val="83000"/>
              </a:scheme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25EE7-7D32-178B-0D51-2056C5CF1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Domain-Driven Design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F22257-610E-35BC-9DEE-11ADD56CEE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Parte 3 – Refatorando em direção a uma visão mais profunda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25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E9C5A3-0E53-A9AA-4A81-10D8C5D58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microrefatorações oference unidades convenientes de alterações em direção a um modelo mais aprofundado.</a:t>
            </a:r>
          </a:p>
        </p:txBody>
      </p:sp>
    </p:spTree>
    <p:extLst>
      <p:ext uri="{BB962C8B-B14F-4D97-AF65-F5344CB8AC3E}">
        <p14:creationId xmlns:p14="http://schemas.microsoft.com/office/powerpoint/2010/main" val="911703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6C4A6-7F77-6142-1E55-9B450B175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 objetivo é que um desenvolvedor não só possa entender o que o código faz, mas possa entender </a:t>
            </a:r>
            <a:r>
              <a:rPr lang="pt-BR" i="1" dirty="0"/>
              <a:t>por que</a:t>
            </a:r>
            <a:r>
              <a:rPr lang="pt-BR" dirty="0"/>
              <a:t> ele faz o que faz e possa relacionar isso à contínua comunicação com os especialistas do domínio.</a:t>
            </a:r>
          </a:p>
        </p:txBody>
      </p:sp>
    </p:spTree>
    <p:extLst>
      <p:ext uri="{BB962C8B-B14F-4D97-AF65-F5344CB8AC3E}">
        <p14:creationId xmlns:p14="http://schemas.microsoft.com/office/powerpoint/2010/main" val="3824197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FC1F04-DD61-CBAD-4936-C188C156E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Catálogos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7798DA-3D5E-66BC-6ECC-EDD7BDCF0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pt-BR" dirty="0"/>
              <a:t>Refactoring (1999) – Martin Fowler</a:t>
            </a:r>
          </a:p>
          <a:p>
            <a:r>
              <a:rPr lang="en-US" dirty="0"/>
              <a:t>Design Patterns (1995) – Erich Gamma, Richard Helm, Ralph Johnson, John </a:t>
            </a:r>
            <a:r>
              <a:rPr lang="en-US" dirty="0" err="1"/>
              <a:t>Vlissides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73912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57153E-152E-08E1-54B8-35D57AEF2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modelagem é tão inerantemente desestruturada quanto qualquer exploração.</a:t>
            </a:r>
          </a:p>
        </p:txBody>
      </p:sp>
    </p:spTree>
    <p:extLst>
      <p:ext uri="{BB962C8B-B14F-4D97-AF65-F5344CB8AC3E}">
        <p14:creationId xmlns:p14="http://schemas.microsoft.com/office/powerpoint/2010/main" val="3777135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158B5C9-64ED-4872-690C-A62854E960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Modelos prufundos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163CF0C-3BA6-015B-7FEB-4873C4EE21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0880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7198C2-6776-6FF9-F556-D0C77C301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 maneira tradicional de explicar a análise de objetos envolve a identificação de substanticos e verbos nos documentos de requisitos e usá-los como objetos e métodos iniciais.</a:t>
            </a:r>
          </a:p>
        </p:txBody>
      </p:sp>
    </p:spTree>
    <p:extLst>
      <p:ext uri="{BB962C8B-B14F-4D97-AF65-F5344CB8AC3E}">
        <p14:creationId xmlns:p14="http://schemas.microsoft.com/office/powerpoint/2010/main" val="3462254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48589-285D-0514-EA3E-367C245C1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Essa explicação é reconhecida como uma simplificação exagerada que pode ser útil para ensinar a modelagem de objetos para iniciantes.</a:t>
            </a:r>
          </a:p>
        </p:txBody>
      </p:sp>
    </p:spTree>
    <p:extLst>
      <p:ext uri="{BB962C8B-B14F-4D97-AF65-F5344CB8AC3E}">
        <p14:creationId xmlns:p14="http://schemas.microsoft.com/office/powerpoint/2010/main" val="3386120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812BC-D8C8-96DA-1583-818A26FA3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verdade, porém, é que os modelos iniciais geralmente são ingênuos e superficiais, baseados em um conhecimento pouco aprofundado.</a:t>
            </a:r>
          </a:p>
        </p:txBody>
      </p:sp>
    </p:spTree>
    <p:extLst>
      <p:ext uri="{BB962C8B-B14F-4D97-AF65-F5344CB8AC3E}">
        <p14:creationId xmlns:p14="http://schemas.microsoft.com/office/powerpoint/2010/main" val="1703332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A7461E-A904-E136-3DA3-63CB54DBD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modelo evolui, o requisito talvez não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182A2-F3B5-AAF1-D00C-729BE5BBB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Exemplo</a:t>
            </a:r>
          </a:p>
          <a:p>
            <a:r>
              <a:rPr lang="pt-BR" dirty="0"/>
              <a:t>Cargo Tracker</a:t>
            </a:r>
          </a:p>
          <a:p>
            <a:pPr lvl="1"/>
            <a:r>
              <a:rPr lang="pt-BR" dirty="0"/>
              <a:t>Inicialmente container associado a navio</a:t>
            </a:r>
          </a:p>
          <a:p>
            <a:pPr lvl="1"/>
            <a:r>
              <a:rPr lang="pt-BR" dirty="0"/>
              <a:t>Container associado a viagem pois o návio podia ser trocado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Toda vez que algum novo desenvolvedor chegava queria voltar ao entendimento original</a:t>
            </a:r>
          </a:p>
          <a:p>
            <a:pPr lvl="1"/>
            <a:r>
              <a:rPr lang="pt-BR" dirty="0"/>
              <a:t>Os desenvolvedores eram inteligentes, mas faltava informação</a:t>
            </a:r>
          </a:p>
        </p:txBody>
      </p:sp>
    </p:spTree>
    <p:extLst>
      <p:ext uri="{BB962C8B-B14F-4D97-AF65-F5344CB8AC3E}">
        <p14:creationId xmlns:p14="http://schemas.microsoft.com/office/powerpoint/2010/main" val="13300869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A63E55-F7BA-1782-6B34-5F60848F9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i="1" dirty="0"/>
              <a:t>Um modelo profundo proporciona uma expressão lúcida das principais preocupações dos especialistas do domínio e de seu conhecimento mais relevante, descartando, ao memso tempo, os aspectos superficiais do domínio.</a:t>
            </a:r>
          </a:p>
        </p:txBody>
      </p:sp>
    </p:spTree>
    <p:extLst>
      <p:ext uri="{BB962C8B-B14F-4D97-AF65-F5344CB8AC3E}">
        <p14:creationId xmlns:p14="http://schemas.microsoft.com/office/powerpoint/2010/main" val="81853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2656B-A912-4B03-433E-9C6E16FD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 da Parte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05DC95-3D9E-E33F-2414-0A3E6485B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52208" y="1825625"/>
            <a:ext cx="6687584" cy="4351338"/>
          </a:xfrm>
        </p:spPr>
      </p:pic>
    </p:spTree>
    <p:extLst>
      <p:ext uri="{BB962C8B-B14F-4D97-AF65-F5344CB8AC3E}">
        <p14:creationId xmlns:p14="http://schemas.microsoft.com/office/powerpoint/2010/main" val="9891231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818422-C302-9658-A390-4F913BB13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Profundo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92BBA0-E3D8-8F68-F3A1-41EC892E9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Contém elementos abstratos e concretos</a:t>
            </a:r>
          </a:p>
          <a:p>
            <a:r>
              <a:rPr lang="pt-BR" dirty="0"/>
              <a:t>Vão ao coração do problema</a:t>
            </a:r>
          </a:p>
          <a:p>
            <a:pPr lvl="1"/>
            <a:r>
              <a:rPr lang="pt-BR" dirty="0"/>
              <a:t>Linguagem simples</a:t>
            </a:r>
          </a:p>
          <a:p>
            <a:r>
              <a:rPr lang="pt-BR" dirty="0"/>
              <a:t>Versáteis</a:t>
            </a:r>
          </a:p>
          <a:p>
            <a:r>
              <a:rPr lang="pt-BR" dirty="0"/>
              <a:t>Simples</a:t>
            </a:r>
          </a:p>
          <a:p>
            <a:r>
              <a:rPr lang="pt-BR" dirty="0"/>
              <a:t>Poder Explanatório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2526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D7B87-D10B-F216-174A-182A641E5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profundo/Design Flexível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EFC2E-9511-6F6F-E2E3-B43746723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pt-BR" dirty="0"/>
              <a:t>O design precisa suportar alterações</a:t>
            </a:r>
          </a:p>
          <a:p>
            <a:r>
              <a:rPr lang="pt-BR" dirty="0"/>
              <a:t>Microrefatorações fazem o Design ser flexível</a:t>
            </a:r>
          </a:p>
          <a:p>
            <a:r>
              <a:rPr lang="pt-BR" dirty="0"/>
              <a:t>Contribui para o refinamento do modelo</a:t>
            </a:r>
          </a:p>
        </p:txBody>
      </p:sp>
    </p:spTree>
    <p:extLst>
      <p:ext uri="{BB962C8B-B14F-4D97-AF65-F5344CB8AC3E}">
        <p14:creationId xmlns:p14="http://schemas.microsoft.com/office/powerpoint/2010/main" val="31435588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E49E7B-94C0-DB21-F850-84536155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Um modelo profundo possibilita um design expressivo. Ao mesmo tempo, um design pode, na verdade, proporcionar uma visão profunda do proceso de descoberta do modelo (...)</a:t>
            </a:r>
          </a:p>
        </p:txBody>
      </p:sp>
    </p:spTree>
    <p:extLst>
      <p:ext uri="{BB962C8B-B14F-4D97-AF65-F5344CB8AC3E}">
        <p14:creationId xmlns:p14="http://schemas.microsoft.com/office/powerpoint/2010/main" val="1833749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E794E-B708-79A0-0DA0-FCB363488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(...) quando ele possui a flexibilidade de deixar um desenvolvedor experimentar e a clareza de mostrar a um desenvolvedor o que está acontecendo.</a:t>
            </a:r>
          </a:p>
        </p:txBody>
      </p:sp>
    </p:spTree>
    <p:extLst>
      <p:ext uri="{BB962C8B-B14F-4D97-AF65-F5344CB8AC3E}">
        <p14:creationId xmlns:p14="http://schemas.microsoft.com/office/powerpoint/2010/main" val="42818129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AB33987-AABB-DE2D-83A4-666D57B539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processo de descoberta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0B3E20D-59C4-D052-C4A5-F439DF9823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49897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D4199A-2C55-2C75-0A83-8EF49192A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Devido à íntima relação entre modelo e design, o processo de modelagem sofre uma interrupção quando o código é difícil de refatorar.</a:t>
            </a:r>
          </a:p>
        </p:txBody>
      </p:sp>
    </p:spTree>
    <p:extLst>
      <p:ext uri="{BB962C8B-B14F-4D97-AF65-F5344CB8AC3E}">
        <p14:creationId xmlns:p14="http://schemas.microsoft.com/office/powerpoint/2010/main" val="9217700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10A97-4AC8-EA61-AE76-2A172DD02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Normalmente, você vai depender de criatividade e de tentativas e erros para encontrar boas maneiras de modelar os conceitos que descobrir.</a:t>
            </a:r>
          </a:p>
        </p:txBody>
      </p:sp>
    </p:spTree>
    <p:extLst>
      <p:ext uri="{BB962C8B-B14F-4D97-AF65-F5344CB8AC3E}">
        <p14:creationId xmlns:p14="http://schemas.microsoft.com/office/powerpoint/2010/main" val="9575212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55DB2-BEF4-98A4-0D88-09BED5BB8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Uma oportunidade que se abre para transformar o seu software em algo mais expressivo e versátil do que você esperava.</a:t>
            </a:r>
          </a:p>
        </p:txBody>
      </p:sp>
    </p:spTree>
    <p:extLst>
      <p:ext uri="{BB962C8B-B14F-4D97-AF65-F5344CB8AC3E}">
        <p14:creationId xmlns:p14="http://schemas.microsoft.com/office/powerpoint/2010/main" val="31259905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8341C-0C0A-5B14-06B6-33B95F18A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 Isso pode significar novos recursos ou simplesmente a substituição de um grande trecho de código  rígido por uma expressão mais simples e flexível de um modelo mais profundo.</a:t>
            </a:r>
          </a:p>
        </p:txBody>
      </p:sp>
    </p:spTree>
    <p:extLst>
      <p:ext uri="{BB962C8B-B14F-4D97-AF65-F5344CB8AC3E}">
        <p14:creationId xmlns:p14="http://schemas.microsoft.com/office/powerpoint/2010/main" val="391694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676969C-10D3-3BE7-C32E-DD33E5BEB2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CASO REAL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7828210-9C15-1FC7-88F1-C127496244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Pontuadores Kafka Stream &amp; Estratégia de Flush</a:t>
            </a:r>
          </a:p>
        </p:txBody>
      </p:sp>
    </p:spTree>
    <p:extLst>
      <p:ext uri="{BB962C8B-B14F-4D97-AF65-F5344CB8AC3E}">
        <p14:creationId xmlns:p14="http://schemas.microsoft.com/office/powerpoint/2010/main" val="2105522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7E26F-7179-EE93-5AFC-FFA3027E9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 da Parte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293E7-183B-D8E6-BB6F-D774ED5D6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sucesso no desenvolvimento de modelos úteis se resume a 3 pontos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BR" dirty="0"/>
              <a:t>É possível obter modelos de domínio sofisticados e todo o esforço envolvido neste objeto é compensador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BR" dirty="0"/>
              <a:t>Esses modelos são raramentes desenvolvidos, exceto através de um processo iterativo de refatoração, incluindo o envolvimento ínitmo dos especialistas do domínio com desenvolvedores interessados em aprender sobre o domínio.</a:t>
            </a:r>
          </a:p>
          <a:p>
            <a:pPr marL="914400" lvl="1" indent="-457200">
              <a:buFont typeface="+mj-lt"/>
              <a:buAutoNum type="arabicPeriod"/>
            </a:pPr>
            <a:r>
              <a:rPr lang="pt-BR" dirty="0"/>
              <a:t>Eles podem exigir um conhecimento sofisticado em design para serem implementados e utilizados com eficiência.</a:t>
            </a:r>
          </a:p>
        </p:txBody>
      </p:sp>
    </p:spTree>
    <p:extLst>
      <p:ext uri="{BB962C8B-B14F-4D97-AF65-F5344CB8AC3E}">
        <p14:creationId xmlns:p14="http://schemas.microsoft.com/office/powerpoint/2010/main" val="12393514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D4045-4B8C-8CB1-5D71-58C5B7D74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Caso real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B2DF4-77F8-2E66-9155-FDBB5E523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Kafka Stream possui </a:t>
            </a:r>
            <a:r>
              <a:rPr lang="en-US" b="1" dirty="0"/>
              <a:t>Processor</a:t>
            </a:r>
            <a:endParaRPr lang="pt-BR" b="1" dirty="0"/>
          </a:p>
          <a:p>
            <a:pPr lvl="1"/>
            <a:r>
              <a:rPr lang="pt-BR" dirty="0"/>
              <a:t>Processor tem pontuadores  e </a:t>
            </a:r>
            <a:r>
              <a:rPr lang="pt-BR" i="1" dirty="0"/>
              <a:t>process</a:t>
            </a:r>
          </a:p>
          <a:p>
            <a:pPr lvl="1"/>
            <a:r>
              <a:rPr lang="pt-BR" dirty="0"/>
              <a:t>Todo código de Flush era implementado em um método</a:t>
            </a:r>
          </a:p>
          <a:p>
            <a:pPr lvl="1"/>
            <a:r>
              <a:rPr lang="pt-BR" dirty="0"/>
              <a:t>O Flush crescia em complexidade</a:t>
            </a:r>
          </a:p>
          <a:p>
            <a:r>
              <a:rPr lang="pt-BR" dirty="0"/>
              <a:t>Criação do conceito Estratégia de Flush</a:t>
            </a:r>
          </a:p>
          <a:p>
            <a:pPr lvl="1"/>
            <a:r>
              <a:rPr lang="pt-BR" dirty="0"/>
              <a:t>Simplificação absurda do Flush</a:t>
            </a:r>
          </a:p>
          <a:p>
            <a:pPr lvl="1"/>
            <a:r>
              <a:rPr lang="pt-BR" dirty="0"/>
              <a:t>Toda a lógica </a:t>
            </a:r>
            <a:r>
              <a:rPr lang="en-US" dirty="0" err="1"/>
              <a:t>baseada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interface</a:t>
            </a:r>
          </a:p>
          <a:p>
            <a:pPr lvl="1"/>
            <a:r>
              <a:rPr lang="en-US" dirty="0" err="1"/>
              <a:t>Adição</a:t>
            </a:r>
            <a:r>
              <a:rPr lang="en-US" dirty="0"/>
              <a:t> de </a:t>
            </a:r>
            <a:r>
              <a:rPr lang="en-US" dirty="0" err="1"/>
              <a:t>novas</a:t>
            </a:r>
            <a:r>
              <a:rPr lang="en-US" dirty="0"/>
              <a:t> </a:t>
            </a:r>
            <a:r>
              <a:rPr lang="en-US" dirty="0" err="1"/>
              <a:t>estratégias</a:t>
            </a:r>
            <a:endParaRPr lang="en-US" dirty="0"/>
          </a:p>
          <a:p>
            <a:pPr lvl="2"/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classe</a:t>
            </a:r>
            <a:r>
              <a:rPr lang="en-US" dirty="0"/>
              <a:t> </a:t>
            </a:r>
            <a:r>
              <a:rPr lang="en-US" dirty="0" err="1"/>
              <a:t>FlushStrategy</a:t>
            </a:r>
            <a:endParaRPr lang="en-US" dirty="0"/>
          </a:p>
          <a:p>
            <a:pPr lvl="2"/>
            <a:r>
              <a:rPr lang="en-US" dirty="0" err="1"/>
              <a:t>Configurar</a:t>
            </a:r>
            <a:r>
              <a:rPr lang="en-US"/>
              <a:t> Factory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827969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5581B87-5D32-C5D7-C7C6-7507A9F2C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Auto-avaliação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6144C1-79E8-A998-9F2A-9D1E5ED1B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modelo do projeto atual simplifica o entendimento?</a:t>
            </a:r>
          </a:p>
          <a:p>
            <a:r>
              <a:rPr lang="pt-BR" dirty="0"/>
              <a:t>Existem trechos de código no meu projeto que são difíceis de compreender e alterar?</a:t>
            </a:r>
          </a:p>
          <a:p>
            <a:r>
              <a:rPr lang="pt-BR" dirty="0"/>
              <a:t>Quais padrões de projetos posso aplicar para tornar meu código mais flexível?</a:t>
            </a:r>
          </a:p>
          <a:p>
            <a:r>
              <a:rPr lang="pt-BR" dirty="0"/>
              <a:t>Meus testes de unidade me dão segurança para refatorar?</a:t>
            </a:r>
          </a:p>
        </p:txBody>
      </p:sp>
    </p:spTree>
    <p:extLst>
      <p:ext uri="{BB962C8B-B14F-4D97-AF65-F5344CB8AC3E}">
        <p14:creationId xmlns:p14="http://schemas.microsoft.com/office/powerpoint/2010/main" val="30360663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6B6416-145F-567B-D866-7158870786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Domain-Driven Design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CF80CB2-9BAA-8385-5556-B26D390F33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Capítulo 8 – Oportunidade de Avanço</a:t>
            </a:r>
          </a:p>
        </p:txBody>
      </p:sp>
    </p:spTree>
    <p:extLst>
      <p:ext uri="{BB962C8B-B14F-4D97-AF65-F5344CB8AC3E}">
        <p14:creationId xmlns:p14="http://schemas.microsoft.com/office/powerpoint/2010/main" val="29778993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FE9C6A-1825-D057-57E5-747C1EF2D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retornos obtidos com as refatorações não são lineares.</a:t>
            </a:r>
          </a:p>
        </p:txBody>
      </p:sp>
    </p:spTree>
    <p:extLst>
      <p:ext uri="{BB962C8B-B14F-4D97-AF65-F5344CB8AC3E}">
        <p14:creationId xmlns:p14="http://schemas.microsoft.com/office/powerpoint/2010/main" val="4487077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3FCD24-1C6F-4C52-FC7C-0EAA15F17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Avanço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276CA5-BE4B-D2B8-1F4C-F69804B3D3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24225" y="2010569"/>
            <a:ext cx="5543550" cy="3981450"/>
          </a:xfrm>
        </p:spPr>
      </p:pic>
    </p:spTree>
    <p:extLst>
      <p:ext uri="{BB962C8B-B14F-4D97-AF65-F5344CB8AC3E}">
        <p14:creationId xmlns:p14="http://schemas.microsoft.com/office/powerpoint/2010/main" val="2386854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EFDD672-FCA1-E646-074A-6E0D6AF92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Oportunidade de Avanços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857C3E-7E38-EA98-4A22-22371D7FD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As vezes o avanço é pequeno</a:t>
            </a:r>
          </a:p>
          <a:p>
            <a:r>
              <a:rPr lang="pt-BR" dirty="0"/>
              <a:t>As vezes o avanço é inexistente</a:t>
            </a:r>
          </a:p>
          <a:p>
            <a:r>
              <a:rPr lang="pt-BR" dirty="0"/>
              <a:t>As vezes o código fica mais desorganizado</a:t>
            </a:r>
          </a:p>
          <a:p>
            <a:endParaRPr lang="pt-BR" dirty="0"/>
          </a:p>
          <a:p>
            <a:r>
              <a:rPr lang="pt-BR" dirty="0"/>
              <a:t>Mas esses pequenos avanços vão fazendo a equipe assimilar conhecimento!</a:t>
            </a:r>
          </a:p>
          <a:p>
            <a:endParaRPr lang="pt-BR" dirty="0"/>
          </a:p>
          <a:p>
            <a:r>
              <a:rPr lang="pt-BR" dirty="0"/>
              <a:t>Em algum momento surgirá a oportunidade de um grande avanço no modelo!!</a:t>
            </a:r>
          </a:p>
        </p:txBody>
      </p:sp>
    </p:spTree>
    <p:extLst>
      <p:ext uri="{BB962C8B-B14F-4D97-AF65-F5344CB8AC3E}">
        <p14:creationId xmlns:p14="http://schemas.microsoft.com/office/powerpoint/2010/main" val="35146300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9D98F0-25FE-931A-3000-71754501A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versatilidade e o poder explicativo aumentam subitamente à medida que a complexidade vai desaparecendo.</a:t>
            </a:r>
          </a:p>
        </p:txBody>
      </p:sp>
    </p:spTree>
    <p:extLst>
      <p:ext uri="{BB962C8B-B14F-4D97-AF65-F5344CB8AC3E}">
        <p14:creationId xmlns:p14="http://schemas.microsoft.com/office/powerpoint/2010/main" val="41370992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EA246F-C36B-1AD8-A0E2-AF1B79A00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Dinâmica da Refatoração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41301B-0981-D930-1830-390EAFD4A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cada experimento aumenta o entendimento do domínio</a:t>
            </a:r>
          </a:p>
          <a:p>
            <a:r>
              <a:rPr lang="pt-BR" dirty="0"/>
              <a:t>Novas funcionalidades adicionam entropia, a refatoração deve diminuir a entropia.</a:t>
            </a:r>
          </a:p>
        </p:txBody>
      </p:sp>
    </p:spTree>
    <p:extLst>
      <p:ext uri="{BB962C8B-B14F-4D97-AF65-F5344CB8AC3E}">
        <p14:creationId xmlns:p14="http://schemas.microsoft.com/office/powerpoint/2010/main" val="4127099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D380B-CCA2-0910-225A-8BE452433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Caso do Emprestimo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A0819-2F15-45D7-AC53-C8ADCA356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Contabilidade estava complicada</a:t>
            </a:r>
          </a:p>
          <a:p>
            <a:pPr lvl="1"/>
            <a:r>
              <a:rPr lang="pt-BR" dirty="0"/>
              <a:t>Linha de Crédito</a:t>
            </a:r>
          </a:p>
          <a:p>
            <a:pPr lvl="1"/>
            <a:r>
              <a:rPr lang="pt-BR" dirty="0"/>
              <a:t>Juros</a:t>
            </a:r>
          </a:p>
          <a:p>
            <a:r>
              <a:rPr lang="pt-BR" dirty="0"/>
              <a:t>Após adicionar uma abstração a complexidade foi reduzida</a:t>
            </a:r>
          </a:p>
          <a:p>
            <a:pPr lvl="1"/>
            <a:r>
              <a:rPr lang="pt-BR" dirty="0"/>
              <a:t>Diversos bancos geravam uma linha de crédito</a:t>
            </a:r>
          </a:p>
          <a:p>
            <a:pPr lvl="1"/>
            <a:r>
              <a:rPr lang="pt-BR" dirty="0"/>
              <a:t>Participações</a:t>
            </a:r>
          </a:p>
          <a:p>
            <a:r>
              <a:rPr lang="pt-BR" dirty="0"/>
              <a:t>Era preciso um grande refactor para possibilitar avanços rápidos</a:t>
            </a:r>
          </a:p>
          <a:p>
            <a:pPr lvl="1"/>
            <a:r>
              <a:rPr lang="pt-BR" dirty="0"/>
              <a:t>VELOCIDADE DE DESENVOLVIMENTO</a:t>
            </a:r>
          </a:p>
        </p:txBody>
      </p:sp>
    </p:spTree>
    <p:extLst>
      <p:ext uri="{BB962C8B-B14F-4D97-AF65-F5344CB8AC3E}">
        <p14:creationId xmlns:p14="http://schemas.microsoft.com/office/powerpoint/2010/main" val="28258596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7BA2E-C4A7-8C1A-E740-45E28D9C1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Velocidade do Desenvolvimento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B15D13-887E-28F6-0A4A-4930BCA67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00375" y="2734469"/>
            <a:ext cx="6191250" cy="2533650"/>
          </a:xfrm>
        </p:spPr>
      </p:pic>
    </p:spTree>
    <p:extLst>
      <p:ext uri="{BB962C8B-B14F-4D97-AF65-F5344CB8AC3E}">
        <p14:creationId xmlns:p14="http://schemas.microsoft.com/office/powerpoint/2010/main" val="334114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AFC580A-3460-C4B9-2728-6F063D71E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i="1" dirty="0"/>
              <a:t>Processo iterativo de refatoração</a:t>
            </a:r>
          </a:p>
        </p:txBody>
      </p:sp>
    </p:spTree>
    <p:extLst>
      <p:ext uri="{BB962C8B-B14F-4D97-AF65-F5344CB8AC3E}">
        <p14:creationId xmlns:p14="http://schemas.microsoft.com/office/powerpoint/2010/main" val="32637386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26EF0-2DAC-31F4-0EC5-5C0BDACF0F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Foco no básico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D88EE89-68E6-A2AB-5DEF-61D3C84FD9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69282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F0E947-7F95-3A18-315A-5640AB403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se deixe paralisar tentando criar uma oportunidade de avanço. A possibilidade geralmente acontece depois de muitas refatorações modestas.</a:t>
            </a:r>
          </a:p>
        </p:txBody>
      </p:sp>
    </p:spTree>
    <p:extLst>
      <p:ext uri="{BB962C8B-B14F-4D97-AF65-F5344CB8AC3E}">
        <p14:creationId xmlns:p14="http://schemas.microsoft.com/office/powerpoint/2010/main" val="34255775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20861-116C-0F98-2FED-1EE8CC8FD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armar o palco para um avanço, concentre-se na assimilação do conhecimento e no cultivo de uma LINGUAGEM ONIPRESENTE robusta.</a:t>
            </a:r>
          </a:p>
        </p:txBody>
      </p:sp>
    </p:spTree>
    <p:extLst>
      <p:ext uri="{BB962C8B-B14F-4D97-AF65-F5344CB8AC3E}">
        <p14:creationId xmlns:p14="http://schemas.microsoft.com/office/powerpoint/2010/main" val="5539306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FB81A-3DC4-F3ED-1DAC-9324D386F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se deixe paralizar tentando enxergar o futuro. Preste atenção às oportunidades.</a:t>
            </a:r>
          </a:p>
        </p:txBody>
      </p:sp>
    </p:spTree>
    <p:extLst>
      <p:ext uri="{BB962C8B-B14F-4D97-AF65-F5344CB8AC3E}">
        <p14:creationId xmlns:p14="http://schemas.microsoft.com/office/powerpoint/2010/main" val="35742479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198756-4BB8-D152-E5CE-C30E0D3A4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Auto-Avaliação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2A019-31D5-74FF-06E1-DFFC36068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Consigo identificar partes do código onde é preciso avançar?</a:t>
            </a:r>
          </a:p>
          <a:p>
            <a:r>
              <a:rPr lang="pt-BR" dirty="0"/>
              <a:t>Quais são os principais problemas do código que tenho trabalhado atualmente?</a:t>
            </a:r>
          </a:p>
          <a:p>
            <a:r>
              <a:rPr lang="pt-BR"/>
              <a:t>Já experimentei pequenas refatorações nele?</a:t>
            </a:r>
          </a:p>
        </p:txBody>
      </p:sp>
    </p:spTree>
    <p:extLst>
      <p:ext uri="{BB962C8B-B14F-4D97-AF65-F5344CB8AC3E}">
        <p14:creationId xmlns:p14="http://schemas.microsoft.com/office/powerpoint/2010/main" val="1191714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C6C041-DF9C-60A8-5D46-9AF67A9EA2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Domain-Driven Design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E2205F1-3EFE-66BA-CE91-18F3AF49E1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Tornando explícitos conceitos impícitos</a:t>
            </a:r>
          </a:p>
        </p:txBody>
      </p:sp>
    </p:spTree>
    <p:extLst>
      <p:ext uri="{BB962C8B-B14F-4D97-AF65-F5344CB8AC3E}">
        <p14:creationId xmlns:p14="http://schemas.microsoft.com/office/powerpoint/2010/main" val="16515052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0D2D56-5786-2145-1F0F-BFD86125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Um modelo profundo tem poder porque contém os conceitos a abstrações fundamentais que podem suscita e flexivelmente expressar o conhecimento essencial das atividades dos usuários, seus problemas e suas soluções.</a:t>
            </a:r>
          </a:p>
        </p:txBody>
      </p:sp>
    </p:spTree>
    <p:extLst>
      <p:ext uri="{BB962C8B-B14F-4D97-AF65-F5344CB8AC3E}">
        <p14:creationId xmlns:p14="http://schemas.microsoft.com/office/powerpoint/2010/main" val="6331700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EE750-FA10-B350-327D-93DB02680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Muitas transformações de modelos de domínio e dos códigos correspondentes acontecem quando os desenvolvedores reconhecem um conceito que tenha sido indicado em discussões (...)</a:t>
            </a:r>
          </a:p>
        </p:txBody>
      </p:sp>
    </p:spTree>
    <p:extLst>
      <p:ext uri="{BB962C8B-B14F-4D97-AF65-F5344CB8AC3E}">
        <p14:creationId xmlns:p14="http://schemas.microsoft.com/office/powerpoint/2010/main" val="41818296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54AC4-DAB8-B65E-1928-AEF2F544B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(...) ou esteja presente implicitamente no design e, em seguida, o representam explicitamente no modelo como um ou mais objetos ou relações.</a:t>
            </a:r>
          </a:p>
        </p:txBody>
      </p:sp>
    </p:spTree>
    <p:extLst>
      <p:ext uri="{BB962C8B-B14F-4D97-AF65-F5344CB8AC3E}">
        <p14:creationId xmlns:p14="http://schemas.microsoft.com/office/powerpoint/2010/main" val="10641557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A589E02-A6E9-83DD-79CF-D96C793CB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Tornando conceitos explícitos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B27540-5B97-9946-00DD-B1A78655F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Passos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AutoNum type="arabicPeriod"/>
            </a:pPr>
            <a:r>
              <a:rPr lang="pt-BR" dirty="0"/>
              <a:t>Reconhecer o conceito</a:t>
            </a:r>
          </a:p>
          <a:p>
            <a:pPr marL="514350" indent="-514350">
              <a:buAutoNum type="arabicPeriod"/>
            </a:pPr>
            <a:r>
              <a:rPr lang="pt-BR" dirty="0"/>
              <a:t>Comprender o conceito</a:t>
            </a:r>
          </a:p>
          <a:p>
            <a:pPr marL="514350" indent="-514350">
              <a:buAutoNum type="arabicPeriod"/>
            </a:pPr>
            <a:r>
              <a:rPr lang="pt-BR" dirty="0"/>
              <a:t>Tornar explícito no modelo</a:t>
            </a:r>
          </a:p>
          <a:p>
            <a:pPr marL="514350" indent="-514350">
              <a:buAutoNum type="arabicPeriod"/>
            </a:pPr>
            <a:endParaRPr lang="pt-BR" dirty="0"/>
          </a:p>
          <a:p>
            <a:pPr marL="0" indent="0">
              <a:buNone/>
            </a:pPr>
            <a:r>
              <a:rPr lang="pt-BR" dirty="0"/>
              <a:t>O conceito deve existir no modelo e por sua vez no CÓDIGO!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860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831AC-2021-91FC-41DD-76CB7AF3D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Níveis de refatoração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21B8FE1-B72F-D09A-1C5D-6ECE8B964F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24288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110CB6-0084-2947-FA3E-CBDECC585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Essa transformação de um conceito anteriormente implícito e um conceito explícito é uma oportunidade de avanço que leva a um modelo profundo.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6328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0FC737-8AE0-F877-B7D1-43F84474B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Tornando conceitos explícitos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C1D9FF-CDF8-1AC1-A2E3-970BED15D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Esse processo pode demorar</a:t>
            </a:r>
          </a:p>
          <a:p>
            <a:r>
              <a:rPr lang="pt-BR" dirty="0"/>
              <a:t>Pode ser necessário refactor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2750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7CFD3-0234-DCBC-2C02-8916CE808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Cavando conceitos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EEEA-8EDE-3399-BBE5-FC59FCB3B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Proatividade</a:t>
            </a:r>
          </a:p>
          <a:p>
            <a:r>
              <a:rPr lang="pt-BR" dirty="0"/>
              <a:t>Escutar a linguagem da equipe</a:t>
            </a:r>
          </a:p>
          <a:p>
            <a:r>
              <a:rPr lang="pt-BR" dirty="0"/>
              <a:t>Examinar o design</a:t>
            </a:r>
          </a:p>
          <a:p>
            <a:r>
              <a:rPr lang="pt-BR" dirty="0"/>
              <a:t>Procurar contradições nas afirmações de especialistas</a:t>
            </a:r>
          </a:p>
          <a:p>
            <a:pPr lvl="1"/>
            <a:r>
              <a:rPr lang="pt-BR" dirty="0"/>
              <a:t>Fazer questionamentos!!!</a:t>
            </a:r>
          </a:p>
          <a:p>
            <a:r>
              <a:rPr lang="pt-BR" dirty="0"/>
              <a:t>Experimentar!!!!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9788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FEB1E8-0ED2-F83A-A55E-F49F9A0B5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Ouça a linguagem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9DFD6-3886-03F1-A625-EBF4A74FC3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5098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7405-578C-96F0-ECC3-76AD0C92A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Ouça a linguagem utilizada pelos especialistas de domínio. Existem termos que sucintamente expressam algo complicado? Eles estão corrigindo suas escolhas de palavras (talvez diplomaticamente)? (...)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120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057A3-2A6A-9E54-845A-1BBA890E3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(...) Os olhares confusos em suas faces somem quando você usa uma determinada frase? Esses são indicios de um conceito que pode ajudar o modelo.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0114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65C53-D3BD-3FBC-BFAE-44FA89A11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Esta não é a antiga noção de “substantivos são objetos”. Escutar uma nova palavra gera uma diretriz, que se você segue com conversação e assimilação de conhecimento, com o objetivo de cavar um conceito limpo e útil. (...)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1812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3FFA9-8712-D30C-EB1D-A05D40463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(...) Quando os usuários ou os especialistas do domínio utilizam um vocabulário que não aparece em nenhum lugar do design, este é um sinal de advertência.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637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13432-8ADC-235F-1410-89B6AE73F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LINGUAGEM ONIPRESENTE é formada pelo vocabulário que permeia a fala, os documentos, os diagramas de modelos.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303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6AC02E-91EE-0276-1A86-AB3BF0973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Exemplos?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5CEFEA-B5D4-AE84-90A9-CFB910DA8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Flush Strategy</a:t>
            </a:r>
          </a:p>
          <a:p>
            <a:pPr lvl="1"/>
            <a:r>
              <a:rPr lang="pt-BR" dirty="0"/>
              <a:t>Funcionalidade de Data Stream Processing com flush temporal</a:t>
            </a:r>
          </a:p>
          <a:p>
            <a:pPr lvl="1"/>
            <a:r>
              <a:rPr lang="pt-BR" dirty="0"/>
              <a:t>Várias condições de flush foram adicionadas</a:t>
            </a:r>
          </a:p>
          <a:p>
            <a:pPr lvl="1"/>
            <a:r>
              <a:rPr lang="pt-BR" dirty="0"/>
              <a:t>Lógica crescendo exponencialmente</a:t>
            </a:r>
          </a:p>
          <a:p>
            <a:pPr lvl="1"/>
            <a:r>
              <a:rPr lang="pt-BR" dirty="0"/>
              <a:t>Adição do padrão Strategy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059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FAE90A-B369-A8D8-C495-EC42C6EDE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refatoração é o redesign do software de forma a não alterar sua funcionalidade.</a:t>
            </a:r>
          </a:p>
        </p:txBody>
      </p:sp>
    </p:spTree>
    <p:extLst>
      <p:ext uri="{BB962C8B-B14F-4D97-AF65-F5344CB8AC3E}">
        <p14:creationId xmlns:p14="http://schemas.microsoft.com/office/powerpoint/2010/main" val="29576036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6E3BF-3BC4-DD56-AEC6-B679B1828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89E3A-56B0-C10A-C2F8-7B5184FC7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026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06A1DFB-49B9-F23B-ED91-9F136B04D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Refatoração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96C0D0-21C1-33AD-88FC-970B3ABC5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Não altera funcionalidades</a:t>
            </a:r>
          </a:p>
          <a:p>
            <a:r>
              <a:rPr lang="pt-BR" dirty="0"/>
              <a:t>É pontual</a:t>
            </a:r>
          </a:p>
          <a:p>
            <a:pPr lvl="1"/>
            <a:r>
              <a:rPr lang="pt-BR" dirty="0"/>
              <a:t>Ou em um local do código</a:t>
            </a:r>
          </a:p>
          <a:p>
            <a:pPr lvl="1"/>
            <a:r>
              <a:rPr lang="pt-BR" dirty="0"/>
              <a:t>Ou em uma característica do código</a:t>
            </a:r>
          </a:p>
          <a:p>
            <a:r>
              <a:rPr lang="pt-BR" dirty="0"/>
              <a:t>Tem objetivo!</a:t>
            </a:r>
          </a:p>
          <a:p>
            <a:pPr lvl="1"/>
            <a:r>
              <a:rPr lang="pt-BR" dirty="0"/>
              <a:t>Deixar o código mais flexivel</a:t>
            </a:r>
          </a:p>
          <a:p>
            <a:pPr lvl="1"/>
            <a:r>
              <a:rPr lang="pt-BR" dirty="0"/>
              <a:t>Deixar o código mais fácil de entender</a:t>
            </a:r>
          </a:p>
          <a:p>
            <a:r>
              <a:rPr lang="pt-BR" dirty="0"/>
              <a:t>REQUER TESTES DE UNIDADE!!! ⚠️ ⚠️ ⚠️</a:t>
            </a:r>
          </a:p>
        </p:txBody>
      </p:sp>
    </p:spTree>
    <p:extLst>
      <p:ext uri="{BB962C8B-B14F-4D97-AF65-F5344CB8AC3E}">
        <p14:creationId xmlns:p14="http://schemas.microsoft.com/office/powerpoint/2010/main" val="1276177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351D03-F29C-517D-3CCC-1D36277ED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Uma sequênia de testes de unidade automatizados permite uma experimentação relativamente segura do código.</a:t>
            </a:r>
          </a:p>
        </p:txBody>
      </p:sp>
    </p:spTree>
    <p:extLst>
      <p:ext uri="{BB962C8B-B14F-4D97-AF65-F5344CB8AC3E}">
        <p14:creationId xmlns:p14="http://schemas.microsoft.com/office/powerpoint/2010/main" val="2481574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30E761-9380-5B68-F897-DCF6AC0B2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Literatura sobre refatoração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248AF-6895-9117-A698-8B9124AD7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dirty="0"/>
              <a:t>Microrefatoração</a:t>
            </a:r>
          </a:p>
          <a:p>
            <a:pPr marL="457200" lvl="1" indent="0">
              <a:buNone/>
            </a:pPr>
            <a:r>
              <a:rPr lang="pt-BR" dirty="0"/>
              <a:t>⬇️ Se concentra na mecanica da refatoração</a:t>
            </a:r>
          </a:p>
          <a:p>
            <a:pPr marL="457200" lvl="1" indent="0">
              <a:buNone/>
            </a:pPr>
            <a:r>
              <a:rPr lang="pt-BR" dirty="0"/>
              <a:t>➡️ Usam Padrões de Projetos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Macrorefatoração</a:t>
            </a:r>
          </a:p>
          <a:p>
            <a:pPr marL="457200" lvl="1" indent="0">
              <a:buNone/>
            </a:pPr>
            <a:r>
              <a:rPr lang="pt-BR" dirty="0"/>
              <a:t>➡️ Havia uma lacuna na refatoração de projeto segundo o Domínio</a:t>
            </a:r>
          </a:p>
          <a:p>
            <a:pPr marL="457200" lvl="1" indent="0">
              <a:buNone/>
            </a:pPr>
            <a:r>
              <a:rPr lang="pt-BR" dirty="0"/>
              <a:t>➡️ Refatoração baseada no domínio tem maior visibilidade</a:t>
            </a:r>
          </a:p>
          <a:p>
            <a:pPr marL="457200" lvl="1" indent="0">
              <a:buNone/>
            </a:pPr>
            <a:r>
              <a:rPr lang="pt-BR" dirty="0"/>
              <a:t>⚡ Exclarece expressão do modelo no código</a:t>
            </a:r>
          </a:p>
          <a:p>
            <a:pPr marL="457200" lvl="1" indent="0">
              <a:buNone/>
            </a:pPr>
            <a:r>
              <a:rPr lang="pt-BR" dirty="0"/>
              <a:t>💭 Motivada não pelo estado do código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89409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49792</TotalTime>
  <Words>1394</Words>
  <Application>Microsoft Office PowerPoint</Application>
  <PresentationFormat>Widescreen</PresentationFormat>
  <Paragraphs>162</Paragraphs>
  <Slides>60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Arial</vt:lpstr>
      <vt:lpstr>Calibri</vt:lpstr>
      <vt:lpstr>Calibri Light</vt:lpstr>
      <vt:lpstr>Office Theme</vt:lpstr>
      <vt:lpstr>1_Office Theme</vt:lpstr>
      <vt:lpstr>2_Office Theme</vt:lpstr>
      <vt:lpstr>Domain-Driven Design</vt:lpstr>
      <vt:lpstr>Objetivo da Parte 2</vt:lpstr>
      <vt:lpstr>Objetivo da Parte 2</vt:lpstr>
      <vt:lpstr>Processo iterativo de refatoração</vt:lpstr>
      <vt:lpstr>Níveis de refatoração</vt:lpstr>
      <vt:lpstr>A refatoração é o redesign do software de forma a não alterar sua funcionalidade.</vt:lpstr>
      <vt:lpstr>Refatoração</vt:lpstr>
      <vt:lpstr>Uma sequênia de testes de unidade automatizados permite uma experimentação relativamente segura do código.</vt:lpstr>
      <vt:lpstr>Literatura sobre refatoração</vt:lpstr>
      <vt:lpstr>As microrefatorações oference unidades convenientes de alterações em direção a um modelo mais aprofundado.</vt:lpstr>
      <vt:lpstr>O objetivo é que um desenvolvedor não só possa entender o que o código faz, mas possa entender por que ele faz o que faz e possa relacionar isso à contínua comunicação com os especialistas do domínio.</vt:lpstr>
      <vt:lpstr>Catálogos</vt:lpstr>
      <vt:lpstr>A modelagem é tão inerantemente desestruturada quanto qualquer exploração.</vt:lpstr>
      <vt:lpstr>Modelos prufundos</vt:lpstr>
      <vt:lpstr>A maneira tradicional de explicar a análise de objetos envolve a identificação de substanticos e verbos nos documentos de requisitos e usá-los como objetos e métodos iniciais.</vt:lpstr>
      <vt:lpstr>Essa explicação é reconhecida como uma simplificação exagerada que pode ser útil para ensinar a modelagem de objetos para iniciantes.</vt:lpstr>
      <vt:lpstr>A verdade, porém, é que os modelos iniciais geralmente são ingênuos e superficiais, baseados em um conhecimento pouco aprofundado.</vt:lpstr>
      <vt:lpstr>O modelo evolui, o requisito talvez não</vt:lpstr>
      <vt:lpstr>Um modelo profundo proporciona uma expressão lúcida das principais preocupações dos especialistas do domínio e de seu conhecimento mais relevante, descartando, ao memso tempo, os aspectos superficiais do domínio.</vt:lpstr>
      <vt:lpstr>Modelo Profundo</vt:lpstr>
      <vt:lpstr>Modelo profundo/Design Flexível</vt:lpstr>
      <vt:lpstr>Um modelo profundo possibilita um design expressivo. Ao mesmo tempo, um design pode, na verdade, proporcionar uma visão profunda do proceso de descoberta do modelo (...)</vt:lpstr>
      <vt:lpstr>(...) quando ele possui a flexibilidade de deixar um desenvolvedor experimentar e a clareza de mostrar a um desenvolvedor o que está acontecendo.</vt:lpstr>
      <vt:lpstr>O processo de descoberta</vt:lpstr>
      <vt:lpstr>Devido à íntima relação entre modelo e design, o processo de modelagem sofre uma interrupção quando o código é difícil de refatorar.</vt:lpstr>
      <vt:lpstr>Normalmente, você vai depender de criatividade e de tentativas e erros para encontrar boas maneiras de modelar os conceitos que descobrir.</vt:lpstr>
      <vt:lpstr>Uma oportunidade que se abre para transformar o seu software em algo mais expressivo e versátil do que você esperava.</vt:lpstr>
      <vt:lpstr> Isso pode significar novos recursos ou simplesmente a substituição de um grande trecho de código  rígido por uma expressão mais simples e flexível de um modelo mais profundo.</vt:lpstr>
      <vt:lpstr>CASO REAL</vt:lpstr>
      <vt:lpstr>Caso real</vt:lpstr>
      <vt:lpstr>Auto-avaliação</vt:lpstr>
      <vt:lpstr>Domain-Driven Design</vt:lpstr>
      <vt:lpstr>Os retornos obtidos com as refatorações não são lineares.</vt:lpstr>
      <vt:lpstr>Avanço</vt:lpstr>
      <vt:lpstr>Oportunidade de Avanços</vt:lpstr>
      <vt:lpstr>A versatilidade e o poder explicativo aumentam subitamente à medida que a complexidade vai desaparecendo.</vt:lpstr>
      <vt:lpstr>Dinâmica da Refatoração</vt:lpstr>
      <vt:lpstr>Caso do Emprestimo</vt:lpstr>
      <vt:lpstr>Velocidade do Desenvolvimento</vt:lpstr>
      <vt:lpstr>Foco no básico</vt:lpstr>
      <vt:lpstr>Não se deixe paralisar tentando criar uma oportunidade de avanço. A possibilidade geralmente acontece depois de muitas refatorações modestas.</vt:lpstr>
      <vt:lpstr>Para armar o palco para um avanço, concentre-se na assimilação do conhecimento e no cultivo de uma LINGUAGEM ONIPRESENTE robusta.</vt:lpstr>
      <vt:lpstr>Não se deixe paralizar tentando enxergar o futuro. Preste atenção às oportunidades.</vt:lpstr>
      <vt:lpstr>Auto-Avaliação</vt:lpstr>
      <vt:lpstr>Domain-Driven Design</vt:lpstr>
      <vt:lpstr>Um modelo profundo tem poder porque contém os conceitos a abstrações fundamentais que podem suscita e flexivelmente expressar o conhecimento essencial das atividades dos usuários, seus problemas e suas soluções.</vt:lpstr>
      <vt:lpstr>Muitas transformações de modelos de domínio e dos códigos correspondentes acontecem quando os desenvolvedores reconhecem um conceito que tenha sido indicado em discussões (...)</vt:lpstr>
      <vt:lpstr>(...) ou esteja presente implicitamente no design e, em seguida, o representam explicitamente no modelo como um ou mais objetos ou relações.</vt:lpstr>
      <vt:lpstr>Tornando conceitos explícitos</vt:lpstr>
      <vt:lpstr>Essa transformação de um conceito anteriormente implícito e um conceito explícito é uma oportunidade de avanço que leva a um modelo profundo.</vt:lpstr>
      <vt:lpstr>Tornando conceitos explícitos</vt:lpstr>
      <vt:lpstr>Cavando conceitos</vt:lpstr>
      <vt:lpstr>Ouça a linguagem</vt:lpstr>
      <vt:lpstr>Ouça a linguagem utilizada pelos especialistas de domínio. Existem termos que sucintamente expressam algo complicado? Eles estão corrigindo suas escolhas de palavras (talvez diplomaticamente)? (...)</vt:lpstr>
      <vt:lpstr>(...) Os olhares confusos em suas faces somem quando você usa uma determinada frase? Esses são indicios de um conceito que pode ajudar o modelo.</vt:lpstr>
      <vt:lpstr>Esta não é a antiga noção de “substantivos são objetos”. Escutar uma nova palavra gera uma diretriz, que se você segue com conversação e assimilação de conhecimento, com o objetivo de cavar um conceito limpo e útil. (...)</vt:lpstr>
      <vt:lpstr>(...) Quando os usuários ou os especialistas do domínio utilizam um vocabulário que não aparece em nenhum lugar do design, este é um sinal de advertência.</vt:lpstr>
      <vt:lpstr>A LINGUAGEM ONIPRESENTE é formada pelo vocabulário que permeia a fala, os documentos, os diagramas de modelos.</vt:lpstr>
      <vt:lpstr>Exemplos?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Domain-Driven Design</dc:title>
  <dc:creator>Victor Osorio</dc:creator>
  <cp:lastModifiedBy>Victor Osorio</cp:lastModifiedBy>
  <cp:revision>25</cp:revision>
  <dcterms:created xsi:type="dcterms:W3CDTF">2024-01-13T20:43:44Z</dcterms:created>
  <dcterms:modified xsi:type="dcterms:W3CDTF">2024-11-27T23:20:17Z</dcterms:modified>
</cp:coreProperties>
</file>

<file path=docProps/thumbnail.jpeg>
</file>